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14.svg" ContentType="image/svg"/>
  <Override PartName="/ppt/media/image25.png" ContentType="image/png"/>
  <Override PartName="/ppt/media/image24.png" ContentType="image/png"/>
  <Override PartName="/ppt/media/image22.png" ContentType="image/png"/>
  <Override PartName="/ppt/media/image20.svg" ContentType="image/svg"/>
  <Override PartName="/ppt/media/image1.png" ContentType="image/png"/>
  <Override PartName="/ppt/media/image21.png" ContentType="image/png"/>
  <Override PartName="/ppt/media/image19.png" ContentType="image/png"/>
  <Override PartName="/ppt/media/image3.png" ContentType="image/png"/>
  <Override PartName="/ppt/media/image12.png" ContentType="image/png"/>
  <Override PartName="/ppt/media/image18.png" ContentType="image/png"/>
  <Override PartName="/ppt/media/image9.png" ContentType="image/png"/>
  <Override PartName="/ppt/media/image31.svg" ContentType="image/svg"/>
  <Override PartName="/ppt/media/image13.png" ContentType="image/png"/>
  <Override PartName="/ppt/media/image30.png" ContentType="image/png"/>
  <Override PartName="/ppt/media/image32.png" ContentType="image/png"/>
  <Override PartName="/ppt/media/image23.svg" ContentType="image/svg"/>
  <Override PartName="/ppt/media/image4.png" ContentType="image/png"/>
  <Override PartName="/ppt/media/image36.png" ContentType="image/png"/>
  <Override PartName="/ppt/media/image33.svg" ContentType="image/svg"/>
  <Override PartName="/ppt/media/image38.svg" ContentType="image/svg"/>
  <Override PartName="/ppt/media/image40.png" ContentType="image/png"/>
  <Override PartName="/ppt/media/image8.png" ContentType="image/png"/>
  <Override PartName="/ppt/media/image35.svg" ContentType="image/svg"/>
  <Override PartName="/ppt/media/image11.png" ContentType="image/png"/>
  <Override PartName="/ppt/media/image2.png" ContentType="image/png"/>
  <Override PartName="/ppt/media/image34.png" ContentType="image/png"/>
  <Override PartName="/ppt/media/image16.png" ContentType="image/png"/>
  <Override PartName="/ppt/media/image10.png" ContentType="image/png"/>
  <Override PartName="/ppt/media/image6.png" ContentType="image/png"/>
  <Override PartName="/ppt/media/image15.png" ContentType="image/png"/>
  <Override PartName="/ppt/media/image7.png" ContentType="image/png"/>
  <Override PartName="/ppt/media/image26.svg" ContentType="image/svg"/>
  <Override PartName="/ppt/media/image39.png" ContentType="image/png"/>
  <Override PartName="/ppt/media/image37.png" ContentType="image/png"/>
  <Override PartName="/ppt/media/image5.png" ContentType="image/png"/>
  <Override PartName="/ppt/media/image17.svg" ContentType="image/sv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C8447E1-EF5F-4792-850C-606BB7B07A0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50DA7A-B2B8-43EB-B5C0-C47905F485F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2F6D16-5027-4756-A9C6-36F4BC142F9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B25D1A-8553-4B5D-A2C8-7239B74AC66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8F3FEEC-09F0-4B0F-8B83-40A92B74C77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A5EAD0-96BB-4A76-8D05-B57BF094988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222FC4-BFCC-4350-B7DB-E32DDB6E725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5F90CF-0BDD-43EC-A262-37B00B84E31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9E175D-965D-467E-8386-2FA842B3EC2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9D552D-FBA8-4699-9502-A6E8DE04543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Notes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B46340-1D49-459B-9066-52F2CA009CD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the title text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ebcc75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4.png"/><Relationship Id="rId9" Type="http://schemas.openxmlformats.org/officeDocument/2006/relationships/image" Target="../media/image8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9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sv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sv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sv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svg"/><Relationship Id="rId16" Type="http://schemas.openxmlformats.org/officeDocument/2006/relationships/image" Target="../media/image4.png"/><Relationship Id="rId17" Type="http://schemas.openxmlformats.org/officeDocument/2006/relationships/image" Target="../media/image8.png"/><Relationship Id="rId18" Type="http://schemas.openxmlformats.org/officeDocument/2006/relationships/slideLayout" Target="../slideLayouts/slideLayout7.xml"/><Relationship Id="rId1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svg"/><Relationship Id="rId4" Type="http://schemas.openxmlformats.org/officeDocument/2006/relationships/image" Target="../media/image32.png"/><Relationship Id="rId5" Type="http://schemas.openxmlformats.org/officeDocument/2006/relationships/image" Target="../media/image33.svg"/><Relationship Id="rId6" Type="http://schemas.openxmlformats.org/officeDocument/2006/relationships/image" Target="../media/image34.png"/><Relationship Id="rId7" Type="http://schemas.openxmlformats.org/officeDocument/2006/relationships/image" Target="../media/image35.svg"/><Relationship Id="rId8" Type="http://schemas.openxmlformats.org/officeDocument/2006/relationships/image" Target="../media/image4.png"/><Relationship Id="rId9" Type="http://schemas.openxmlformats.org/officeDocument/2006/relationships/image" Target="../media/image8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svg"/><Relationship Id="rId3" Type="http://schemas.openxmlformats.org/officeDocument/2006/relationships/image" Target="../media/image37.png"/><Relationship Id="rId4" Type="http://schemas.openxmlformats.org/officeDocument/2006/relationships/image" Target="../media/image38.svg"/><Relationship Id="rId5" Type="http://schemas.openxmlformats.org/officeDocument/2006/relationships/image" Target="../media/image37.png"/><Relationship Id="rId6" Type="http://schemas.openxmlformats.org/officeDocument/2006/relationships/image" Target="../media/image38.svg"/><Relationship Id="rId7" Type="http://schemas.openxmlformats.org/officeDocument/2006/relationships/image" Target="../media/image4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ebcc75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793800" y="1116720"/>
            <a:ext cx="9776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Department of Information and Communication Technology</a:t>
            </a:r>
            <a:endParaRPr b="0" lang="en-US" sz="2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 2"/>
          <p:cNvSpPr/>
          <p:nvPr/>
        </p:nvSpPr>
        <p:spPr>
          <a:xfrm>
            <a:off x="793800" y="1882080"/>
            <a:ext cx="130413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Text 3"/>
          <p:cNvSpPr/>
          <p:nvPr/>
        </p:nvSpPr>
        <p:spPr>
          <a:xfrm>
            <a:off x="793800" y="2427480"/>
            <a:ext cx="130413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549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2926"/>
                </a:solidFill>
                <a:latin typeface="Inter"/>
                <a:ea typeface="Inter"/>
              </a:rPr>
              <a:t>Course Title: </a:t>
            </a:r>
            <a:r>
              <a:rPr b="1" lang="en-US" sz="2200" spc="-1" strike="noStrike">
                <a:solidFill>
                  <a:srgbClr val="2c2926"/>
                </a:solidFill>
                <a:latin typeface="Inter"/>
                <a:ea typeface="Inter"/>
              </a:rPr>
              <a:t>Wireless and Mobile Communication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Text 4"/>
          <p:cNvSpPr/>
          <p:nvPr/>
        </p:nvSpPr>
        <p:spPr>
          <a:xfrm>
            <a:off x="793800" y="3135960"/>
            <a:ext cx="130413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Text 5"/>
          <p:cNvSpPr/>
          <p:nvPr/>
        </p:nvSpPr>
        <p:spPr>
          <a:xfrm>
            <a:off x="2904120" y="3766680"/>
            <a:ext cx="882036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450"/>
              </a:lnSpc>
              <a:tabLst>
                <a:tab algn="l" pos="0"/>
              </a:tabLst>
            </a:pPr>
            <a:r>
              <a:rPr b="0" lang="en-US" sz="35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Wireless Personal Area Network (WPAN)</a:t>
            </a:r>
            <a:endParaRPr b="0" lang="en-US" sz="35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Text 6"/>
          <p:cNvSpPr/>
          <p:nvPr/>
        </p:nvSpPr>
        <p:spPr>
          <a:xfrm>
            <a:off x="793800" y="4673520"/>
            <a:ext cx="130413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Shape 7"/>
          <p:cNvSpPr/>
          <p:nvPr/>
        </p:nvSpPr>
        <p:spPr>
          <a:xfrm>
            <a:off x="793800" y="5291640"/>
            <a:ext cx="6406560" cy="1819800"/>
          </a:xfrm>
          <a:prstGeom prst="roundRect">
            <a:avLst>
              <a:gd name="adj" fmla="val 29892"/>
            </a:avLst>
          </a:prstGeom>
          <a:solidFill>
            <a:srgbClr val="ebcc75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8"/>
          <p:cNvSpPr/>
          <p:nvPr/>
        </p:nvSpPr>
        <p:spPr>
          <a:xfrm>
            <a:off x="2580120" y="552600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Presented By: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Text 9"/>
          <p:cNvSpPr/>
          <p:nvPr/>
        </p:nvSpPr>
        <p:spPr>
          <a:xfrm>
            <a:off x="1028160" y="6016680"/>
            <a:ext cx="593748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Md. Shafi Mahmud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Text 10"/>
          <p:cNvSpPr/>
          <p:nvPr/>
        </p:nvSpPr>
        <p:spPr>
          <a:xfrm>
            <a:off x="1028160" y="6515640"/>
            <a:ext cx="593748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ID: IT-21001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Shape 11"/>
          <p:cNvSpPr/>
          <p:nvPr/>
        </p:nvSpPr>
        <p:spPr>
          <a:xfrm>
            <a:off x="7428600" y="5291640"/>
            <a:ext cx="6406560" cy="1819800"/>
          </a:xfrm>
          <a:prstGeom prst="roundRect">
            <a:avLst>
              <a:gd name="adj" fmla="val 29892"/>
            </a:avLst>
          </a:prstGeom>
          <a:solidFill>
            <a:srgbClr val="ebcc75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12"/>
          <p:cNvSpPr/>
          <p:nvPr/>
        </p:nvSpPr>
        <p:spPr>
          <a:xfrm>
            <a:off x="9214920" y="552600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Course Teacher: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Text 13"/>
          <p:cNvSpPr/>
          <p:nvPr/>
        </p:nvSpPr>
        <p:spPr>
          <a:xfrm>
            <a:off x="7662960" y="6016680"/>
            <a:ext cx="593784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Dr. Nazrul Islam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Text 14"/>
          <p:cNvSpPr/>
          <p:nvPr/>
        </p:nvSpPr>
        <p:spPr>
          <a:xfrm>
            <a:off x="7662960" y="6515640"/>
            <a:ext cx="593784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Associate Professor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2" name="Image 28" descr="preencoded.png"/>
          <p:cNvPicPr/>
          <p:nvPr/>
        </p:nvPicPr>
        <p:blipFill>
          <a:blip r:embed="rId2"/>
          <a:stretch/>
        </p:blipFill>
        <p:spPr>
          <a:xfrm>
            <a:off x="10903680" y="636840"/>
            <a:ext cx="3452760" cy="178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 17"/>
          <p:cNvSpPr/>
          <p:nvPr/>
        </p:nvSpPr>
        <p:spPr>
          <a:xfrm>
            <a:off x="793800" y="1045440"/>
            <a:ext cx="995580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References</a:t>
            </a:r>
            <a:endParaRPr b="0" lang="en-U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Shape 3"/>
          <p:cNvSpPr/>
          <p:nvPr/>
        </p:nvSpPr>
        <p:spPr>
          <a:xfrm>
            <a:off x="793800" y="2207880"/>
            <a:ext cx="6378120" cy="2851560"/>
          </a:xfrm>
          <a:prstGeom prst="roundRect">
            <a:avLst>
              <a:gd name="adj" fmla="val 3339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Image 18" descr="preencoded.png"/>
          <p:cNvPicPr/>
          <p:nvPr/>
        </p:nvPicPr>
        <p:blipFill>
          <a:blip r:embed="rId1"/>
          <a:stretch/>
        </p:blipFill>
        <p:spPr>
          <a:xfrm>
            <a:off x="1028160" y="2562840"/>
            <a:ext cx="111960" cy="111960"/>
          </a:xfrm>
          <a:prstGeom prst="rect">
            <a:avLst/>
          </a:prstGeom>
          <a:ln w="0">
            <a:noFill/>
          </a:ln>
        </p:spPr>
      </p:pic>
      <p:sp>
        <p:nvSpPr>
          <p:cNvPr id="227" name="Text 18"/>
          <p:cNvSpPr/>
          <p:nvPr/>
        </p:nvSpPr>
        <p:spPr>
          <a:xfrm>
            <a:off x="1368360" y="2442240"/>
            <a:ext cx="33876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Standards Organizations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8" name="Text 19"/>
          <p:cNvSpPr/>
          <p:nvPr/>
        </p:nvSpPr>
        <p:spPr>
          <a:xfrm>
            <a:off x="1368360" y="2932560"/>
            <a:ext cx="556920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IEEE 802.15 Working Group: Defining WPAN standards (e.g., 802.15.1, 802.15.4).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9" name="Text 20"/>
          <p:cNvSpPr/>
          <p:nvPr/>
        </p:nvSpPr>
        <p:spPr>
          <a:xfrm>
            <a:off x="1368360" y="3737880"/>
            <a:ext cx="5569200" cy="10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Bluetooth Special Interest Group (SIG): Overseeing Bluetooth Classic and BLE specifications.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Shape 8"/>
          <p:cNvSpPr/>
          <p:nvPr/>
        </p:nvSpPr>
        <p:spPr>
          <a:xfrm>
            <a:off x="7457040" y="2207880"/>
            <a:ext cx="6378120" cy="2851560"/>
          </a:xfrm>
          <a:prstGeom prst="roundRect">
            <a:avLst>
              <a:gd name="adj" fmla="val 3339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Image 19" descr="preencoded.png"/>
          <p:cNvPicPr/>
          <p:nvPr/>
        </p:nvPicPr>
        <p:blipFill>
          <a:blip r:embed="rId2"/>
          <a:stretch/>
        </p:blipFill>
        <p:spPr>
          <a:xfrm>
            <a:off x="7691400" y="2562840"/>
            <a:ext cx="111960" cy="111960"/>
          </a:xfrm>
          <a:prstGeom prst="rect">
            <a:avLst/>
          </a:prstGeom>
          <a:ln w="0">
            <a:noFill/>
          </a:ln>
        </p:spPr>
      </p:pic>
      <p:sp>
        <p:nvSpPr>
          <p:cNvPr id="232" name="Text 21"/>
          <p:cNvSpPr/>
          <p:nvPr/>
        </p:nvSpPr>
        <p:spPr>
          <a:xfrm>
            <a:off x="8031600" y="244224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Industry Alliances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3" name="Text 22"/>
          <p:cNvSpPr/>
          <p:nvPr/>
        </p:nvSpPr>
        <p:spPr>
          <a:xfrm>
            <a:off x="8031600" y="2932560"/>
            <a:ext cx="556920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Connectivity Standards Alliance (CSA): Driving standards like ZigBee and the Matter protocol.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" name="Text 23"/>
          <p:cNvSpPr/>
          <p:nvPr/>
        </p:nvSpPr>
        <p:spPr>
          <a:xfrm>
            <a:off x="8031600" y="3737880"/>
            <a:ext cx="556920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c2926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Infrared Data Association (IrDA): Maintaining the optical wireless communication standard.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Shape 12"/>
          <p:cNvSpPr/>
          <p:nvPr/>
        </p:nvSpPr>
        <p:spPr>
          <a:xfrm>
            <a:off x="793800" y="5316120"/>
            <a:ext cx="13041360" cy="1866600"/>
          </a:xfrm>
          <a:prstGeom prst="roundRect">
            <a:avLst>
              <a:gd name="adj" fmla="val 5100"/>
            </a:avLst>
          </a:prstGeom>
          <a:solidFill>
            <a:srgbClr val="f4e3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Image 20" descr="preencoded.png"/>
          <p:cNvPicPr/>
          <p:nvPr/>
        </p:nvPicPr>
        <p:blipFill>
          <a:blip r:embed="rId3"/>
          <a:stretch/>
        </p:blipFill>
        <p:spPr>
          <a:xfrm>
            <a:off x="1020600" y="5618160"/>
            <a:ext cx="352800" cy="281880"/>
          </a:xfrm>
          <a:prstGeom prst="rect">
            <a:avLst/>
          </a:prstGeom>
          <a:ln w="0">
            <a:noFill/>
          </a:ln>
        </p:spPr>
      </p:pic>
      <p:sp>
        <p:nvSpPr>
          <p:cNvPr id="237" name="Text 24"/>
          <p:cNvSpPr/>
          <p:nvPr/>
        </p:nvSpPr>
        <p:spPr>
          <a:xfrm>
            <a:off x="4732560" y="5599440"/>
            <a:ext cx="574488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Bricolage Grotesque Semi Bold"/>
                <a:ea typeface="Bricolage Grotesque Semi Bold"/>
              </a:rPr>
              <a:t>Thank You for watching this presentation. 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8" name="Text 25"/>
          <p:cNvSpPr/>
          <p:nvPr/>
        </p:nvSpPr>
        <p:spPr>
          <a:xfrm>
            <a:off x="2998800" y="6044400"/>
            <a:ext cx="9212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Bricolage Grotesque Semi Bold"/>
                <a:ea typeface="Bricolage Grotesque Semi Bold"/>
              </a:rPr>
              <a:t>Please feel free to reach out with any questions or further inquiries.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9" name="Text 26"/>
          <p:cNvSpPr/>
          <p:nvPr/>
        </p:nvSpPr>
        <p:spPr>
          <a:xfrm>
            <a:off x="5556240" y="6489720"/>
            <a:ext cx="40975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Bricolage Grotesque Semi Bold"/>
                <a:ea typeface="Bricolage Grotesque Semi Bold"/>
              </a:rPr>
              <a:t>Contact: it21001@mbstu.ac.bd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0" name="Image 21" descr="preencoded.png"/>
          <p:cNvPicPr/>
          <p:nvPr/>
        </p:nvPicPr>
        <p:blipFill>
          <a:blip r:embed="rId4"/>
          <a:stretch/>
        </p:blipFill>
        <p:spPr>
          <a:xfrm>
            <a:off x="12916800" y="194040"/>
            <a:ext cx="1481040" cy="76680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5"/>
          <a:stretch/>
        </p:blipFill>
        <p:spPr>
          <a:xfrm>
            <a:off x="12433320" y="7720200"/>
            <a:ext cx="2193840" cy="50616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13716000" y="7720200"/>
            <a:ext cx="89604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2985B78-829E-49EA-B43F-83B6B0BF2340}" type="slidenum"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2677680"/>
          </a:xfrm>
          <a:prstGeom prst="rect">
            <a:avLst/>
          </a:prstGeom>
          <a:ln w="0">
            <a:noFill/>
          </a:ln>
        </p:spPr>
      </p:pic>
      <p:sp>
        <p:nvSpPr>
          <p:cNvPr id="74" name="Text 0"/>
          <p:cNvSpPr/>
          <p:nvPr/>
        </p:nvSpPr>
        <p:spPr>
          <a:xfrm>
            <a:off x="793800" y="3204000"/>
            <a:ext cx="13041360" cy="12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Introduction to Wireless Personal Area Networks (WPAN)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Shape 1"/>
          <p:cNvSpPr/>
          <p:nvPr/>
        </p:nvSpPr>
        <p:spPr>
          <a:xfrm>
            <a:off x="793800" y="5092200"/>
            <a:ext cx="4210200" cy="2484000"/>
          </a:xfrm>
          <a:prstGeom prst="roundRect">
            <a:avLst>
              <a:gd name="adj" fmla="val 4415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Image 1" descr="preencoded.png"/>
          <p:cNvPicPr/>
          <p:nvPr/>
        </p:nvPicPr>
        <p:blipFill>
          <a:blip r:embed="rId2"/>
          <a:stretch/>
        </p:blipFill>
        <p:spPr>
          <a:xfrm>
            <a:off x="793800" y="5069160"/>
            <a:ext cx="4210200" cy="90000"/>
          </a:xfrm>
          <a:prstGeom prst="rect">
            <a:avLst/>
          </a:prstGeom>
          <a:ln w="0">
            <a:noFill/>
          </a:ln>
        </p:spPr>
      </p:pic>
      <p:pic>
        <p:nvPicPr>
          <p:cNvPr id="77" name="Image 2" descr="preencoded.png"/>
          <p:cNvPicPr/>
          <p:nvPr/>
        </p:nvPicPr>
        <p:blipFill>
          <a:blip r:embed="rId3"/>
          <a:stretch/>
        </p:blipFill>
        <p:spPr>
          <a:xfrm>
            <a:off x="2593440" y="4785840"/>
            <a:ext cx="610920" cy="610920"/>
          </a:xfrm>
          <a:prstGeom prst="rect">
            <a:avLst/>
          </a:prstGeom>
          <a:ln w="0">
            <a:noFill/>
          </a:ln>
        </p:spPr>
      </p:pic>
      <p:sp>
        <p:nvSpPr>
          <p:cNvPr id="78" name="Text 2"/>
          <p:cNvSpPr/>
          <p:nvPr/>
        </p:nvSpPr>
        <p:spPr>
          <a:xfrm>
            <a:off x="1623600" y="5602320"/>
            <a:ext cx="2550240" cy="3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Defining Scope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Text 3"/>
          <p:cNvSpPr/>
          <p:nvPr/>
        </p:nvSpPr>
        <p:spPr>
          <a:xfrm>
            <a:off x="1020600" y="6043680"/>
            <a:ext cx="3756240" cy="13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c2926"/>
                </a:solidFill>
                <a:latin typeface="Inter"/>
                <a:ea typeface="Inter"/>
              </a:rPr>
              <a:t>WPANs are low-power, short-range wireless networks connecting devices within a small, personal operating space, typically up to </a:t>
            </a:r>
            <a:r>
              <a:rPr b="0" lang="en-US" sz="1600" spc="-1" strike="noStrike">
                <a:solidFill>
                  <a:srgbClr val="2c2926"/>
                </a:solidFill>
                <a:highlight>
                  <a:srgbClr val="e7bf6a"/>
                </a:highlight>
                <a:latin typeface="Inter"/>
                <a:ea typeface="Inter"/>
              </a:rPr>
              <a:t>10 meters</a:t>
            </a:r>
            <a:r>
              <a:rPr b="0" lang="en-US" sz="1600" spc="-1" strike="noStrike">
                <a:solidFill>
                  <a:srgbClr val="2c2926"/>
                </a:solidFill>
                <a:latin typeface="Inter"/>
                <a:ea typeface="Inter"/>
              </a:rPr>
              <a:t>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Shape 4"/>
          <p:cNvSpPr/>
          <p:nvPr/>
        </p:nvSpPr>
        <p:spPr>
          <a:xfrm>
            <a:off x="5209200" y="5092200"/>
            <a:ext cx="4210200" cy="2484000"/>
          </a:xfrm>
          <a:prstGeom prst="roundRect">
            <a:avLst>
              <a:gd name="adj" fmla="val 4415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Image 3" descr="preencoded.png"/>
          <p:cNvPicPr/>
          <p:nvPr/>
        </p:nvPicPr>
        <p:blipFill>
          <a:blip r:embed="rId4"/>
          <a:stretch/>
        </p:blipFill>
        <p:spPr>
          <a:xfrm>
            <a:off x="5209200" y="5069160"/>
            <a:ext cx="4210200" cy="90000"/>
          </a:xfrm>
          <a:prstGeom prst="rect">
            <a:avLst/>
          </a:prstGeom>
          <a:ln w="0">
            <a:noFill/>
          </a:ln>
        </p:spPr>
      </p:pic>
      <p:pic>
        <p:nvPicPr>
          <p:cNvPr id="82" name="Image 4" descr="preencoded.png"/>
          <p:cNvPicPr/>
          <p:nvPr/>
        </p:nvPicPr>
        <p:blipFill>
          <a:blip r:embed="rId5"/>
          <a:stretch/>
        </p:blipFill>
        <p:spPr>
          <a:xfrm>
            <a:off x="7008840" y="4785840"/>
            <a:ext cx="610920" cy="610920"/>
          </a:xfrm>
          <a:prstGeom prst="rect">
            <a:avLst/>
          </a:prstGeom>
          <a:ln w="0">
            <a:noFill/>
          </a:ln>
        </p:spPr>
      </p:pic>
      <p:sp>
        <p:nvSpPr>
          <p:cNvPr id="83" name="Text 5"/>
          <p:cNvSpPr/>
          <p:nvPr/>
        </p:nvSpPr>
        <p:spPr>
          <a:xfrm>
            <a:off x="6039360" y="5602320"/>
            <a:ext cx="2550240" cy="3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Primary Function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 6"/>
          <p:cNvSpPr/>
          <p:nvPr/>
        </p:nvSpPr>
        <p:spPr>
          <a:xfrm>
            <a:off x="5436360" y="6043680"/>
            <a:ext cx="3756240" cy="13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c2926"/>
                </a:solidFill>
                <a:latin typeface="Inter"/>
                <a:ea typeface="Inter"/>
              </a:rPr>
              <a:t>Facilitating communication among personal devices (e.g., smartphones, laptops) and peripherals (e.g., headsets, sensors, wearables).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Shape 7"/>
          <p:cNvSpPr/>
          <p:nvPr/>
        </p:nvSpPr>
        <p:spPr>
          <a:xfrm>
            <a:off x="9624960" y="5092200"/>
            <a:ext cx="4210200" cy="2484000"/>
          </a:xfrm>
          <a:prstGeom prst="roundRect">
            <a:avLst>
              <a:gd name="adj" fmla="val 4415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Image 5" descr="preencoded.png"/>
          <p:cNvPicPr/>
          <p:nvPr/>
        </p:nvPicPr>
        <p:blipFill>
          <a:blip r:embed="rId6"/>
          <a:stretch/>
        </p:blipFill>
        <p:spPr>
          <a:xfrm>
            <a:off x="9624960" y="5069160"/>
            <a:ext cx="4210200" cy="90000"/>
          </a:xfrm>
          <a:prstGeom prst="rect">
            <a:avLst/>
          </a:prstGeom>
          <a:ln w="0">
            <a:noFill/>
          </a:ln>
        </p:spPr>
      </p:pic>
      <p:pic>
        <p:nvPicPr>
          <p:cNvPr id="87" name="Image 6" descr="preencoded.png"/>
          <p:cNvPicPr/>
          <p:nvPr/>
        </p:nvPicPr>
        <p:blipFill>
          <a:blip r:embed="rId7"/>
          <a:stretch/>
        </p:blipFill>
        <p:spPr>
          <a:xfrm>
            <a:off x="11424600" y="4785840"/>
            <a:ext cx="610920" cy="610920"/>
          </a:xfrm>
          <a:prstGeom prst="rect">
            <a:avLst/>
          </a:prstGeom>
          <a:ln w="0">
            <a:noFill/>
          </a:ln>
        </p:spPr>
      </p:pic>
      <p:sp>
        <p:nvSpPr>
          <p:cNvPr id="88" name="Text 8"/>
          <p:cNvSpPr/>
          <p:nvPr/>
        </p:nvSpPr>
        <p:spPr>
          <a:xfrm>
            <a:off x="10454760" y="5602320"/>
            <a:ext cx="2550240" cy="3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Key Standard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Text 9"/>
          <p:cNvSpPr/>
          <p:nvPr/>
        </p:nvSpPr>
        <p:spPr>
          <a:xfrm>
            <a:off x="9852120" y="6043680"/>
            <a:ext cx="3756240" cy="13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c2926"/>
                </a:solidFill>
                <a:latin typeface="Inter"/>
                <a:ea typeface="Inter"/>
              </a:rPr>
              <a:t>The fundamental WPAN standard is defined by the </a:t>
            </a:r>
            <a:r>
              <a:rPr b="0" lang="en-US" sz="1600" spc="-1" strike="noStrike">
                <a:solidFill>
                  <a:srgbClr val="2c2926"/>
                </a:solidFill>
                <a:highlight>
                  <a:srgbClr val="e7bf6a"/>
                </a:highlight>
                <a:latin typeface="Inter"/>
                <a:ea typeface="Inter"/>
              </a:rPr>
              <a:t>IEEE 802.15</a:t>
            </a:r>
            <a:r>
              <a:rPr b="0" lang="en-US" sz="1600" spc="-1" strike="noStrike">
                <a:solidFill>
                  <a:srgbClr val="2c2926"/>
                </a:solidFill>
                <a:latin typeface="Inter"/>
                <a:ea typeface="Inter"/>
              </a:rPr>
              <a:t> working group, alongside other technologies like IrDA.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0" name="Image 29" descr="preencoded.png"/>
          <p:cNvPicPr/>
          <p:nvPr/>
        </p:nvPicPr>
        <p:blipFill>
          <a:blip r:embed="rId8"/>
          <a:stretch/>
        </p:blipFill>
        <p:spPr>
          <a:xfrm>
            <a:off x="12916800" y="194040"/>
            <a:ext cx="1481040" cy="76680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9"/>
          <a:stretch/>
        </p:blipFill>
        <p:spPr>
          <a:xfrm>
            <a:off x="12433320" y="7720200"/>
            <a:ext cx="2193840" cy="50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 0"/>
          <p:cNvSpPr/>
          <p:nvPr/>
        </p:nvSpPr>
        <p:spPr>
          <a:xfrm>
            <a:off x="788040" y="619200"/>
            <a:ext cx="920124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150"/>
              </a:lnSpc>
              <a:tabLst>
                <a:tab algn="l" pos="0"/>
              </a:tabLst>
            </a:pPr>
            <a:r>
              <a:rPr b="0" lang="en-US" sz="33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Core Characteristics and Network Topologies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Shape 1"/>
          <p:cNvSpPr/>
          <p:nvPr/>
        </p:nvSpPr>
        <p:spPr>
          <a:xfrm>
            <a:off x="788040" y="1484640"/>
            <a:ext cx="4237560" cy="1557000"/>
          </a:xfrm>
          <a:prstGeom prst="roundRect">
            <a:avLst>
              <a:gd name="adj" fmla="val 70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Image 0" descr="preencoded.png"/>
          <p:cNvPicPr/>
          <p:nvPr/>
        </p:nvPicPr>
        <p:blipFill>
          <a:blip r:embed="rId1"/>
          <a:stretch/>
        </p:blipFill>
        <p:spPr>
          <a:xfrm>
            <a:off x="765000" y="1484640"/>
            <a:ext cx="90000" cy="1557000"/>
          </a:xfrm>
          <a:prstGeom prst="rect">
            <a:avLst/>
          </a:prstGeom>
          <a:ln w="0">
            <a:noFill/>
          </a:ln>
        </p:spPr>
      </p:pic>
      <p:sp>
        <p:nvSpPr>
          <p:cNvPr id="95" name="Text 2"/>
          <p:cNvSpPr/>
          <p:nvPr/>
        </p:nvSpPr>
        <p:spPr>
          <a:xfrm>
            <a:off x="1675800" y="1676160"/>
            <a:ext cx="253008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Low Power Consumption</a:t>
            </a:r>
            <a:endParaRPr b="0" lang="en-US" sz="1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Text 3"/>
          <p:cNvSpPr/>
          <p:nvPr/>
        </p:nvSpPr>
        <p:spPr>
          <a:xfrm>
            <a:off x="1048320" y="2041200"/>
            <a:ext cx="378540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Essential for battery-operated devices and maximizing longevity in sensor applications.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Shape 4"/>
          <p:cNvSpPr/>
          <p:nvPr/>
        </p:nvSpPr>
        <p:spPr>
          <a:xfrm>
            <a:off x="5195520" y="1484640"/>
            <a:ext cx="4237560" cy="1557000"/>
          </a:xfrm>
          <a:prstGeom prst="roundRect">
            <a:avLst>
              <a:gd name="adj" fmla="val 70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Image 1" descr="preencoded.png"/>
          <p:cNvPicPr/>
          <p:nvPr/>
        </p:nvPicPr>
        <p:blipFill>
          <a:blip r:embed="rId2"/>
          <a:stretch/>
        </p:blipFill>
        <p:spPr>
          <a:xfrm>
            <a:off x="5172840" y="1484640"/>
            <a:ext cx="90000" cy="1557000"/>
          </a:xfrm>
          <a:prstGeom prst="rect">
            <a:avLst/>
          </a:prstGeom>
          <a:ln w="0">
            <a:noFill/>
          </a:ln>
        </p:spPr>
      </p:pic>
      <p:sp>
        <p:nvSpPr>
          <p:cNvPr id="99" name="Text 5"/>
          <p:cNvSpPr/>
          <p:nvPr/>
        </p:nvSpPr>
        <p:spPr>
          <a:xfrm>
            <a:off x="6099840" y="1676160"/>
            <a:ext cx="249804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Short Operational Range</a:t>
            </a:r>
            <a:endParaRPr b="0" lang="en-US" sz="1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 6"/>
          <p:cNvSpPr/>
          <p:nvPr/>
        </p:nvSpPr>
        <p:spPr>
          <a:xfrm>
            <a:off x="5455800" y="2041200"/>
            <a:ext cx="3785760" cy="80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Optimized for small areas (e.g., a room or body), reducing interference with other systems.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Shape 7"/>
          <p:cNvSpPr/>
          <p:nvPr/>
        </p:nvSpPr>
        <p:spPr>
          <a:xfrm>
            <a:off x="9603360" y="1484640"/>
            <a:ext cx="4237560" cy="1557000"/>
          </a:xfrm>
          <a:prstGeom prst="roundRect">
            <a:avLst>
              <a:gd name="adj" fmla="val 70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Image 2" descr="preencoded.png"/>
          <p:cNvPicPr/>
          <p:nvPr/>
        </p:nvPicPr>
        <p:blipFill>
          <a:blip r:embed="rId3"/>
          <a:stretch/>
        </p:blipFill>
        <p:spPr>
          <a:xfrm>
            <a:off x="9580680" y="1484640"/>
            <a:ext cx="90000" cy="1557000"/>
          </a:xfrm>
          <a:prstGeom prst="rect">
            <a:avLst/>
          </a:prstGeom>
          <a:ln w="0">
            <a:noFill/>
          </a:ln>
        </p:spPr>
      </p:pic>
      <p:sp>
        <p:nvSpPr>
          <p:cNvPr id="103" name="Text 8"/>
          <p:cNvSpPr/>
          <p:nvPr/>
        </p:nvSpPr>
        <p:spPr>
          <a:xfrm>
            <a:off x="10497960" y="1676160"/>
            <a:ext cx="251712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Limited Data Throughput</a:t>
            </a:r>
            <a:endParaRPr b="0" lang="en-US" sz="1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Text 9"/>
          <p:cNvSpPr/>
          <p:nvPr/>
        </p:nvSpPr>
        <p:spPr>
          <a:xfrm>
            <a:off x="9863640" y="2041200"/>
            <a:ext cx="3785760" cy="80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Data rates are sufficient for sensor data, control signals, and audio streaming, but not high-definition video.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5" name="Piconet Topology" descr="preencoded.png"/>
          <p:cNvPicPr/>
          <p:nvPr/>
        </p:nvPicPr>
        <p:blipFill>
          <a:blip r:embed="rId4"/>
          <a:stretch/>
        </p:blipFill>
        <p:spPr>
          <a:xfrm>
            <a:off x="1680480" y="3318840"/>
            <a:ext cx="3805560" cy="3805560"/>
          </a:xfrm>
          <a:prstGeom prst="rect">
            <a:avLst/>
          </a:prstGeom>
          <a:ln w="0">
            <a:noFill/>
          </a:ln>
        </p:spPr>
      </p:pic>
      <p:sp>
        <p:nvSpPr>
          <p:cNvPr id="106" name="Text 10"/>
          <p:cNvSpPr/>
          <p:nvPr/>
        </p:nvSpPr>
        <p:spPr>
          <a:xfrm>
            <a:off x="6990120" y="3402000"/>
            <a:ext cx="253152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Common Topologies</a:t>
            </a:r>
            <a:endParaRPr b="0" lang="en-US" sz="19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Text 11"/>
          <p:cNvSpPr/>
          <p:nvPr/>
        </p:nvSpPr>
        <p:spPr>
          <a:xfrm>
            <a:off x="6990120" y="3887280"/>
            <a:ext cx="6858360" cy="6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Piconet:</a:t>
            </a: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 A star network (e.g., Bluetooth) with one master and several slaves.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 12"/>
          <p:cNvSpPr/>
          <p:nvPr/>
        </p:nvSpPr>
        <p:spPr>
          <a:xfrm>
            <a:off x="6990120" y="4621680"/>
            <a:ext cx="6858360" cy="6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Star:</a:t>
            </a: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 Central coordinator manages all communications to and from peripheral nodes.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Text 13"/>
          <p:cNvSpPr/>
          <p:nvPr/>
        </p:nvSpPr>
        <p:spPr>
          <a:xfrm>
            <a:off x="6990120" y="5356080"/>
            <a:ext cx="6858360" cy="6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Mesh:</a:t>
            </a:r>
            <a:r>
              <a:rPr b="0" lang="en-US" sz="1300" spc="-1" strike="noStrike">
                <a:solidFill>
                  <a:srgbClr val="2c2926"/>
                </a:solidFill>
                <a:latin typeface="Inter"/>
                <a:ea typeface="Inter"/>
              </a:rPr>
              <a:t> Decentralized network structure allowing nodes to relay data, offering reliability and extended coverage.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 14"/>
          <p:cNvSpPr/>
          <p:nvPr/>
        </p:nvSpPr>
        <p:spPr>
          <a:xfrm>
            <a:off x="7243200" y="6221160"/>
            <a:ext cx="6605280" cy="6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2926"/>
                </a:solidFill>
                <a:latin typeface="Inter"/>
                <a:ea typeface="Inter"/>
              </a:rPr>
              <a:t>Security and latency are critical design constraints, balanced by application needs (e.g., medical devices require low latency).</a:t>
            </a:r>
            <a:endParaRPr b="0" lang="en-US" sz="1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Shape 15"/>
          <p:cNvSpPr/>
          <p:nvPr/>
        </p:nvSpPr>
        <p:spPr>
          <a:xfrm>
            <a:off x="6990120" y="6221160"/>
            <a:ext cx="21600" cy="673920"/>
          </a:xfrm>
          <a:prstGeom prst="rect">
            <a:avLst/>
          </a:prstGeom>
          <a:solidFill>
            <a:srgbClr val="e7bf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Image 10" descr="preencoded.png"/>
          <p:cNvPicPr/>
          <p:nvPr/>
        </p:nvPicPr>
        <p:blipFill>
          <a:blip r:embed="rId5"/>
          <a:stretch/>
        </p:blipFill>
        <p:spPr>
          <a:xfrm>
            <a:off x="12916800" y="194040"/>
            <a:ext cx="1481040" cy="766800"/>
          </a:xfrm>
          <a:prstGeom prst="rect">
            <a:avLst/>
          </a:prstGeom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6"/>
          <a:stretch/>
        </p:blipFill>
        <p:spPr>
          <a:xfrm>
            <a:off x="12433320" y="7720200"/>
            <a:ext cx="2193840" cy="506160"/>
          </a:xfrm>
          <a:prstGeom prst="rect">
            <a:avLst/>
          </a:prstGeom>
          <a:ln w="0">
            <a:noFill/>
          </a:ln>
        </p:spPr>
      </p:pic>
      <p:sp>
        <p:nvSpPr>
          <p:cNvPr id="114" name=""/>
          <p:cNvSpPr/>
          <p:nvPr/>
        </p:nvSpPr>
        <p:spPr>
          <a:xfrm>
            <a:off x="1600200" y="7086600"/>
            <a:ext cx="3885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Piconet Topology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759280" cy="8228160"/>
          </a:xfrm>
          <a:prstGeom prst="rect">
            <a:avLst/>
          </a:prstGeom>
          <a:ln w="0">
            <a:noFill/>
          </a:ln>
        </p:spPr>
      </p:pic>
      <p:sp>
        <p:nvSpPr>
          <p:cNvPr id="116" name="Text 0"/>
          <p:cNvSpPr/>
          <p:nvPr/>
        </p:nvSpPr>
        <p:spPr>
          <a:xfrm>
            <a:off x="6275880" y="621000"/>
            <a:ext cx="580392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75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Bluetooth: The Dominant WPAN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Shape 1"/>
          <p:cNvSpPr/>
          <p:nvPr/>
        </p:nvSpPr>
        <p:spPr>
          <a:xfrm>
            <a:off x="6275880" y="1387800"/>
            <a:ext cx="190080" cy="1409760"/>
          </a:xfrm>
          <a:prstGeom prst="roundRect">
            <a:avLst>
              <a:gd name="adj" fmla="val 42010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2"/>
          <p:cNvSpPr/>
          <p:nvPr/>
        </p:nvSpPr>
        <p:spPr>
          <a:xfrm>
            <a:off x="6659280" y="1579680"/>
            <a:ext cx="32670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Bluetooth Classic (BDR/EDR)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 3"/>
          <p:cNvSpPr/>
          <p:nvPr/>
        </p:nvSpPr>
        <p:spPr>
          <a:xfrm>
            <a:off x="6659280" y="1994040"/>
            <a:ext cx="7180200" cy="61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Based on IEEE 802.15.1, operating in the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2.4 GHz ISM band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. Supports data rates up to 3 Mbps for streaming and file transfer.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Shape 4"/>
          <p:cNvSpPr/>
          <p:nvPr/>
        </p:nvSpPr>
        <p:spPr>
          <a:xfrm>
            <a:off x="6563520" y="2990880"/>
            <a:ext cx="190080" cy="1409760"/>
          </a:xfrm>
          <a:prstGeom prst="roundRect">
            <a:avLst>
              <a:gd name="adj" fmla="val 42010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5"/>
          <p:cNvSpPr/>
          <p:nvPr/>
        </p:nvSpPr>
        <p:spPr>
          <a:xfrm>
            <a:off x="6946920" y="3182760"/>
            <a:ext cx="23954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Piconet Architecture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Text 6"/>
          <p:cNvSpPr/>
          <p:nvPr/>
        </p:nvSpPr>
        <p:spPr>
          <a:xfrm>
            <a:off x="6946920" y="3597120"/>
            <a:ext cx="6892560" cy="61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A master device connects up to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seven active slave devices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within a 10-meter radius, forming a small ad-hoc network.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Shape 7"/>
          <p:cNvSpPr/>
          <p:nvPr/>
        </p:nvSpPr>
        <p:spPr>
          <a:xfrm>
            <a:off x="6851160" y="4593960"/>
            <a:ext cx="190080" cy="1409760"/>
          </a:xfrm>
          <a:prstGeom prst="roundRect">
            <a:avLst>
              <a:gd name="adj" fmla="val 42010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8"/>
          <p:cNvSpPr/>
          <p:nvPr/>
        </p:nvSpPr>
        <p:spPr>
          <a:xfrm>
            <a:off x="7234560" y="4785840"/>
            <a:ext cx="316800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Bluetooth Low Energy (BLE)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Text 9"/>
          <p:cNvSpPr/>
          <p:nvPr/>
        </p:nvSpPr>
        <p:spPr>
          <a:xfrm>
            <a:off x="7234560" y="5200200"/>
            <a:ext cx="6604920" cy="61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Introduced for efficient connectivity; optimized for sporadic data transmission and coin-cell battery life.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Shape 10"/>
          <p:cNvSpPr/>
          <p:nvPr/>
        </p:nvSpPr>
        <p:spPr>
          <a:xfrm>
            <a:off x="7138800" y="6197040"/>
            <a:ext cx="190080" cy="1409760"/>
          </a:xfrm>
          <a:prstGeom prst="roundRect">
            <a:avLst>
              <a:gd name="adj" fmla="val 42010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11"/>
          <p:cNvSpPr/>
          <p:nvPr/>
        </p:nvSpPr>
        <p:spPr>
          <a:xfrm>
            <a:off x="7521840" y="6388920"/>
            <a:ext cx="312228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Bluetooth 5 Advancements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Text 12"/>
          <p:cNvSpPr/>
          <p:nvPr/>
        </p:nvSpPr>
        <p:spPr>
          <a:xfrm>
            <a:off x="7521840" y="6803280"/>
            <a:ext cx="6317280" cy="61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Increased speed (up to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2 Mbps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in BLE), extended range, and higher broadcast message capacity for IoT.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9" name="Image 11" descr="preencoded.png"/>
          <p:cNvPicPr/>
          <p:nvPr/>
        </p:nvPicPr>
        <p:blipFill>
          <a:blip r:embed="rId2"/>
          <a:stretch/>
        </p:blipFill>
        <p:spPr>
          <a:xfrm>
            <a:off x="12916800" y="194040"/>
            <a:ext cx="1481040" cy="76680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12433320" y="7720200"/>
            <a:ext cx="2193840" cy="50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0"/>
          <p:cNvSpPr/>
          <p:nvPr/>
        </p:nvSpPr>
        <p:spPr>
          <a:xfrm>
            <a:off x="793800" y="901800"/>
            <a:ext cx="1029384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00"/>
              </a:lnSpc>
              <a:tabLst>
                <a:tab algn="l" pos="0"/>
              </a:tabLst>
            </a:pPr>
            <a:r>
              <a:rPr b="0" lang="en-US" sz="3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ZigBee: The IoT Foundation</a:t>
            </a:r>
            <a:endParaRPr b="0" lang="en-US" sz="3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Text 1"/>
          <p:cNvSpPr/>
          <p:nvPr/>
        </p:nvSpPr>
        <p:spPr>
          <a:xfrm>
            <a:off x="793800" y="1890000"/>
            <a:ext cx="1304136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ZigBee is a communication protocol built upon the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IEEE 802.15.4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physical (PHY) and Media Access Control (MAC) layers, specifically designed for robust, low-power, and large-scale sensor networks.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Text 2"/>
          <p:cNvSpPr/>
          <p:nvPr/>
        </p:nvSpPr>
        <p:spPr>
          <a:xfrm>
            <a:off x="2964960" y="3285360"/>
            <a:ext cx="24084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Power Optimized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Text 3"/>
          <p:cNvSpPr/>
          <p:nvPr/>
        </p:nvSpPr>
        <p:spPr>
          <a:xfrm>
            <a:off x="793800" y="3702240"/>
            <a:ext cx="457992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Focuses on maximum battery life, often allowing devices to run for years on a single charge.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5" name="Image 0" descr="preencoded.png"/>
          <p:cNvPicPr/>
          <p:nvPr/>
        </p:nvPicPr>
        <p:blipFill>
          <a:blip r:embed="rId1"/>
          <a:stretch/>
        </p:blipFill>
        <p:spPr>
          <a:xfrm>
            <a:off x="5375160" y="3085560"/>
            <a:ext cx="3878640" cy="3878640"/>
          </a:xfrm>
          <a:prstGeom prst="rect">
            <a:avLst/>
          </a:prstGeom>
          <a:ln w="0">
            <a:noFill/>
          </a:ln>
        </p:spPr>
      </p:pic>
      <p:pic>
        <p:nvPicPr>
          <p:cNvPr id="136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371280" y="4302720"/>
            <a:ext cx="269640" cy="269640"/>
          </a:xfrm>
          <a:prstGeom prst="rect">
            <a:avLst/>
          </a:prstGeom>
          <a:ln w="0">
            <a:noFill/>
          </a:ln>
        </p:spPr>
      </p:pic>
      <p:sp>
        <p:nvSpPr>
          <p:cNvPr id="137" name="Text 4"/>
          <p:cNvSpPr/>
          <p:nvPr/>
        </p:nvSpPr>
        <p:spPr>
          <a:xfrm>
            <a:off x="9255240" y="2723400"/>
            <a:ext cx="24084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Low Data Rate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Text 5"/>
          <p:cNvSpPr/>
          <p:nvPr/>
        </p:nvSpPr>
        <p:spPr>
          <a:xfrm>
            <a:off x="9255240" y="3140280"/>
            <a:ext cx="4579920" cy="92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Ideal for small packet data like environmental readings or on/off commands, with typical rates up to 250 kbps.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9" name="Image 2" descr="preencoded.png"/>
          <p:cNvPicPr/>
          <p:nvPr/>
        </p:nvPicPr>
        <p:blipFill>
          <a:blip r:embed="rId4"/>
          <a:stretch/>
        </p:blipFill>
        <p:spPr>
          <a:xfrm>
            <a:off x="5375160" y="3085560"/>
            <a:ext cx="3878640" cy="3878640"/>
          </a:xfrm>
          <a:prstGeom prst="rect">
            <a:avLst/>
          </a:prstGeom>
          <a:ln w="0">
            <a:noFill/>
          </a:ln>
        </p:spPr>
      </p:pic>
      <p:pic>
        <p:nvPicPr>
          <p:cNvPr id="140" name="Image 3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488360" y="3939480"/>
            <a:ext cx="269640" cy="269640"/>
          </a:xfrm>
          <a:prstGeom prst="rect">
            <a:avLst/>
          </a:prstGeom>
          <a:ln w="0">
            <a:noFill/>
          </a:ln>
        </p:spPr>
      </p:pic>
      <p:sp>
        <p:nvSpPr>
          <p:cNvPr id="141" name="Text 6"/>
          <p:cNvSpPr/>
          <p:nvPr/>
        </p:nvSpPr>
        <p:spPr>
          <a:xfrm>
            <a:off x="9640800" y="4354560"/>
            <a:ext cx="24084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Mesh Networking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Text 7"/>
          <p:cNvSpPr/>
          <p:nvPr/>
        </p:nvSpPr>
        <p:spPr>
          <a:xfrm>
            <a:off x="9640800" y="4771440"/>
            <a:ext cx="4194360" cy="92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Supports complex, self-healing mesh topologies for vast networks of many devices (e.g., smart home lighting systems).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3" name="Image 4" descr="preencoded.png"/>
          <p:cNvPicPr/>
          <p:nvPr/>
        </p:nvPicPr>
        <p:blipFill>
          <a:blip r:embed="rId7"/>
          <a:stretch/>
        </p:blipFill>
        <p:spPr>
          <a:xfrm>
            <a:off x="5375160" y="3085560"/>
            <a:ext cx="3878640" cy="3878640"/>
          </a:xfrm>
          <a:prstGeom prst="rect">
            <a:avLst/>
          </a:prstGeom>
          <a:ln w="0">
            <a:noFill/>
          </a:ln>
        </p:spPr>
      </p:pic>
      <p:pic>
        <p:nvPicPr>
          <p:cNvPr id="144" name="Image 5" descr="preencoded.png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178480" y="4889880"/>
            <a:ext cx="269640" cy="269640"/>
          </a:xfrm>
          <a:prstGeom prst="rect">
            <a:avLst/>
          </a:prstGeom>
          <a:ln w="0">
            <a:noFill/>
          </a:ln>
        </p:spPr>
      </p:pic>
      <p:sp>
        <p:nvSpPr>
          <p:cNvPr id="145" name="Text 8"/>
          <p:cNvSpPr/>
          <p:nvPr/>
        </p:nvSpPr>
        <p:spPr>
          <a:xfrm>
            <a:off x="9255240" y="5985720"/>
            <a:ext cx="24084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Frequency Bands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Text 9"/>
          <p:cNvSpPr/>
          <p:nvPr/>
        </p:nvSpPr>
        <p:spPr>
          <a:xfrm>
            <a:off x="9255240" y="6402600"/>
            <a:ext cx="4579920" cy="92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Operates primarily at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2.4 GHz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, but also utilizes regional sub-GHz frequencies (868/915 MHz) for better penetration.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7" name="Image 6" descr="preencoded.png"/>
          <p:cNvPicPr/>
          <p:nvPr/>
        </p:nvPicPr>
        <p:blipFill>
          <a:blip r:embed="rId10"/>
          <a:stretch/>
        </p:blipFill>
        <p:spPr>
          <a:xfrm>
            <a:off x="5375160" y="3085560"/>
            <a:ext cx="3878640" cy="3878640"/>
          </a:xfrm>
          <a:prstGeom prst="rect">
            <a:avLst/>
          </a:prstGeom>
          <a:ln w="0">
            <a:noFill/>
          </a:ln>
        </p:spPr>
      </p:pic>
      <p:pic>
        <p:nvPicPr>
          <p:cNvPr id="148" name="Image 7" descr="preencoded.png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>
            <a:off x="7488360" y="5840280"/>
            <a:ext cx="269640" cy="269640"/>
          </a:xfrm>
          <a:prstGeom prst="rect">
            <a:avLst/>
          </a:prstGeom>
          <a:ln w="0">
            <a:noFill/>
          </a:ln>
        </p:spPr>
      </p:pic>
      <p:sp>
        <p:nvSpPr>
          <p:cNvPr id="149" name="Text 10"/>
          <p:cNvSpPr/>
          <p:nvPr/>
        </p:nvSpPr>
        <p:spPr>
          <a:xfrm>
            <a:off x="2964960" y="5577840"/>
            <a:ext cx="24084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ZigBee 3.0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Text 11"/>
          <p:cNvSpPr/>
          <p:nvPr/>
        </p:nvSpPr>
        <p:spPr>
          <a:xfrm>
            <a:off x="793800" y="5994720"/>
            <a:ext cx="4579920" cy="92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Unifies earlier standards, enabling interoperability and standardization across diverse product ecosystems.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1" name="Image 8" descr="preencoded.png"/>
          <p:cNvPicPr/>
          <p:nvPr/>
        </p:nvPicPr>
        <p:blipFill>
          <a:blip r:embed="rId13"/>
          <a:stretch/>
        </p:blipFill>
        <p:spPr>
          <a:xfrm>
            <a:off x="5375160" y="3085560"/>
            <a:ext cx="3878640" cy="3878640"/>
          </a:xfrm>
          <a:prstGeom prst="rect">
            <a:avLst/>
          </a:prstGeom>
          <a:ln w="0">
            <a:noFill/>
          </a:ln>
        </p:spPr>
      </p:pic>
      <p:pic>
        <p:nvPicPr>
          <p:cNvPr id="152" name="Image 9" descr="preencoded.png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6371280" y="5477040"/>
            <a:ext cx="269640" cy="269640"/>
          </a:xfrm>
          <a:prstGeom prst="rect">
            <a:avLst/>
          </a:prstGeom>
          <a:ln w="0">
            <a:noFill/>
          </a:ln>
        </p:spPr>
      </p:pic>
      <p:pic>
        <p:nvPicPr>
          <p:cNvPr id="153" name="Image 12" descr="preencoded.png"/>
          <p:cNvPicPr/>
          <p:nvPr/>
        </p:nvPicPr>
        <p:blipFill>
          <a:blip r:embed="rId16"/>
          <a:stretch/>
        </p:blipFill>
        <p:spPr>
          <a:xfrm>
            <a:off x="12916800" y="194040"/>
            <a:ext cx="1481040" cy="76680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17"/>
          <a:stretch/>
        </p:blipFill>
        <p:spPr>
          <a:xfrm>
            <a:off x="12433320" y="7720200"/>
            <a:ext cx="2193840" cy="50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 0"/>
          <p:cNvSpPr/>
          <p:nvPr/>
        </p:nvSpPr>
        <p:spPr>
          <a:xfrm>
            <a:off x="793800" y="700560"/>
            <a:ext cx="583200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75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Alternative WPAN Technologies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Text 1"/>
          <p:cNvSpPr/>
          <p:nvPr/>
        </p:nvSpPr>
        <p:spPr>
          <a:xfrm>
            <a:off x="793800" y="1568160"/>
            <a:ext cx="1304136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While Bluetooth and ZigBee dominate, other technologies address specific niche applications requiring high security, line-of-sight, or highly precise location data.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Text 2"/>
          <p:cNvSpPr/>
          <p:nvPr/>
        </p:nvSpPr>
        <p:spPr>
          <a:xfrm>
            <a:off x="793800" y="2594520"/>
            <a:ext cx="43916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2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Infrared Data Association (IrDA)</a:t>
            </a:r>
            <a:endParaRPr b="0" lang="en-US" sz="22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8" name="Image 0" descr="preencoded.png"/>
          <p:cNvPicPr/>
          <p:nvPr/>
        </p:nvPicPr>
        <p:blipFill>
          <a:blip r:embed="rId1"/>
          <a:stretch/>
        </p:blipFill>
        <p:spPr>
          <a:xfrm>
            <a:off x="2893320" y="3172680"/>
            <a:ext cx="1906920" cy="1906920"/>
          </a:xfrm>
          <a:prstGeom prst="rect">
            <a:avLst/>
          </a:prstGeom>
          <a:ln w="0">
            <a:noFill/>
          </a:ln>
        </p:spPr>
      </p:pic>
      <p:sp>
        <p:nvSpPr>
          <p:cNvPr id="159" name="Text 3"/>
          <p:cNvSpPr/>
          <p:nvPr/>
        </p:nvSpPr>
        <p:spPr>
          <a:xfrm>
            <a:off x="793800" y="5476680"/>
            <a:ext cx="62848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Line-of-Sight: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Requires an unobstructed optical path between transmitter and receiver.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Text 4"/>
          <p:cNvSpPr/>
          <p:nvPr/>
        </p:nvSpPr>
        <p:spPr>
          <a:xfrm>
            <a:off x="793800" y="6160680"/>
            <a:ext cx="62848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Security: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Inherently secure due to extremely short range and directionality.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Text 5"/>
          <p:cNvSpPr/>
          <p:nvPr/>
        </p:nvSpPr>
        <p:spPr>
          <a:xfrm>
            <a:off x="793800" y="6844680"/>
            <a:ext cx="62848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Application: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Used historically for file transfer between PDAs/laptops and still used for remote controls.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Text 6"/>
          <p:cNvSpPr/>
          <p:nvPr/>
        </p:nvSpPr>
        <p:spPr>
          <a:xfrm>
            <a:off x="7557840" y="2594520"/>
            <a:ext cx="312228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2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Ultra-Wideband (UWB)</a:t>
            </a:r>
            <a:endParaRPr b="0" lang="en-US" sz="22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3" name="Image 1" descr="preencoded.png"/>
          <p:cNvPicPr/>
          <p:nvPr/>
        </p:nvPicPr>
        <p:blipFill>
          <a:blip r:embed="rId2"/>
          <a:stretch/>
        </p:blipFill>
        <p:spPr>
          <a:xfrm>
            <a:off x="9167040" y="3172680"/>
            <a:ext cx="2948400" cy="1965240"/>
          </a:xfrm>
          <a:prstGeom prst="rect">
            <a:avLst/>
          </a:prstGeom>
          <a:ln w="0">
            <a:noFill/>
          </a:ln>
        </p:spPr>
      </p:pic>
      <p:sp>
        <p:nvSpPr>
          <p:cNvPr id="164" name="Text 7"/>
          <p:cNvSpPr/>
          <p:nvPr/>
        </p:nvSpPr>
        <p:spPr>
          <a:xfrm>
            <a:off x="7557840" y="5434920"/>
            <a:ext cx="62848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Wide Spectrum: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Uses very short, low-power pulses across a massive bandwidth (3.1 GHz to 10.6 GHz).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Text 8"/>
          <p:cNvSpPr/>
          <p:nvPr/>
        </p:nvSpPr>
        <p:spPr>
          <a:xfrm>
            <a:off x="7557840" y="6118920"/>
            <a:ext cx="62848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High Data Rate: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Capable of high throughput over short distances (up to 480 Mbps).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Text 9"/>
          <p:cNvSpPr/>
          <p:nvPr/>
        </p:nvSpPr>
        <p:spPr>
          <a:xfrm>
            <a:off x="7557840" y="6803280"/>
            <a:ext cx="62848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Ranging: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Exceptional capability for highly accurate indoor location and ranging (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centimeter-level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precision).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7" name="Image 13" descr="preencoded.png"/>
          <p:cNvPicPr/>
          <p:nvPr/>
        </p:nvPicPr>
        <p:blipFill>
          <a:blip r:embed="rId3"/>
          <a:stretch/>
        </p:blipFill>
        <p:spPr>
          <a:xfrm>
            <a:off x="12916800" y="194040"/>
            <a:ext cx="1481040" cy="76680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4"/>
          <a:stretch/>
        </p:blipFill>
        <p:spPr>
          <a:xfrm>
            <a:off x="12433320" y="7720200"/>
            <a:ext cx="2193840" cy="506160"/>
          </a:xfrm>
          <a:prstGeom prst="rect">
            <a:avLst/>
          </a:prstGeom>
          <a:ln w="0">
            <a:noFill/>
          </a:ln>
        </p:spPr>
      </p:pic>
      <p:sp>
        <p:nvSpPr>
          <p:cNvPr id="169" name=""/>
          <p:cNvSpPr/>
          <p:nvPr/>
        </p:nvSpPr>
        <p:spPr>
          <a:xfrm>
            <a:off x="2893320" y="5079960"/>
            <a:ext cx="1906920" cy="2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IrDA in remote control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9144000" y="5138280"/>
            <a:ext cx="297144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Apple AirTag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2529000"/>
          </a:xfrm>
          <a:prstGeom prst="rect">
            <a:avLst/>
          </a:prstGeom>
          <a:ln w="0">
            <a:noFill/>
          </a:ln>
        </p:spPr>
      </p:pic>
      <p:sp>
        <p:nvSpPr>
          <p:cNvPr id="172" name="Text 0"/>
          <p:cNvSpPr/>
          <p:nvPr/>
        </p:nvSpPr>
        <p:spPr>
          <a:xfrm>
            <a:off x="793800" y="3068280"/>
            <a:ext cx="762192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00"/>
              </a:lnSpc>
              <a:tabLst>
                <a:tab algn="l" pos="0"/>
              </a:tabLst>
            </a:pPr>
            <a:r>
              <a:rPr b="0" lang="en-US" sz="3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WPAN Trends and IoT Integration</a:t>
            </a:r>
            <a:endParaRPr b="0" lang="en-US" sz="3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Text 1"/>
          <p:cNvSpPr/>
          <p:nvPr/>
        </p:nvSpPr>
        <p:spPr>
          <a:xfrm>
            <a:off x="793800" y="3959640"/>
            <a:ext cx="1304136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The evolution of WPAN technologies is inextricably linked to the rapid expansion of the Internet of Things (IoT), requiring seamless, interoperable, and scalable communication.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4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3800" y="4793400"/>
            <a:ext cx="577080" cy="577080"/>
          </a:xfrm>
          <a:prstGeom prst="rect">
            <a:avLst/>
          </a:prstGeom>
          <a:ln w="0">
            <a:noFill/>
          </a:ln>
        </p:spPr>
      </p:pic>
      <p:sp>
        <p:nvSpPr>
          <p:cNvPr id="175" name="Text 2"/>
          <p:cNvSpPr/>
          <p:nvPr/>
        </p:nvSpPr>
        <p:spPr>
          <a:xfrm>
            <a:off x="793800" y="5612760"/>
            <a:ext cx="24084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BLE &amp; IoT Backbone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Text 3"/>
          <p:cNvSpPr/>
          <p:nvPr/>
        </p:nvSpPr>
        <p:spPr>
          <a:xfrm>
            <a:off x="793800" y="6029640"/>
            <a:ext cx="4185360" cy="12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Bluetooth 5's extended range and mesh support (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Bluetooth Mesh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) position it as a primary control network for smart homes and industrial IoT.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7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221800" y="4793400"/>
            <a:ext cx="577080" cy="577080"/>
          </a:xfrm>
          <a:prstGeom prst="rect">
            <a:avLst/>
          </a:prstGeom>
          <a:ln w="0">
            <a:noFill/>
          </a:ln>
        </p:spPr>
      </p:pic>
      <p:sp>
        <p:nvSpPr>
          <p:cNvPr id="178" name="Text 4"/>
          <p:cNvSpPr/>
          <p:nvPr/>
        </p:nvSpPr>
        <p:spPr>
          <a:xfrm>
            <a:off x="5221800" y="5612760"/>
            <a:ext cx="320076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IPv6 Integration (6LoWPAN)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Text 5"/>
          <p:cNvSpPr/>
          <p:nvPr/>
        </p:nvSpPr>
        <p:spPr>
          <a:xfrm>
            <a:off x="5221800" y="6029640"/>
            <a:ext cx="4185360" cy="15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Technologies like Thread and ZigBee use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6LoWPAN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(IPv6 over Low-power Wireless Personal Area Networks) to route IP traffic over low-power links, crucial for end-to-end cloud connectivity.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0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9649800" y="4793400"/>
            <a:ext cx="577080" cy="577080"/>
          </a:xfrm>
          <a:prstGeom prst="rect">
            <a:avLst/>
          </a:prstGeom>
          <a:ln w="0">
            <a:noFill/>
          </a:ln>
        </p:spPr>
      </p:pic>
      <p:sp>
        <p:nvSpPr>
          <p:cNvPr id="181" name="Text 6"/>
          <p:cNvSpPr/>
          <p:nvPr/>
        </p:nvSpPr>
        <p:spPr>
          <a:xfrm>
            <a:off x="9649800" y="5612760"/>
            <a:ext cx="28000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Interoperability (Matter)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" name="Text 7"/>
          <p:cNvSpPr/>
          <p:nvPr/>
        </p:nvSpPr>
        <p:spPr>
          <a:xfrm>
            <a:off x="9649800" y="6029640"/>
            <a:ext cx="4185360" cy="12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The new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Matter standard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aims to unify smart home device connectivity, leveraging Thread (based on 802.15.4) and Wi-Fi, enhancing WPAN device compatibility.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3" name="Image 14" descr="preencoded.png"/>
          <p:cNvPicPr/>
          <p:nvPr/>
        </p:nvPicPr>
        <p:blipFill>
          <a:blip r:embed="rId8"/>
          <a:stretch/>
        </p:blipFill>
        <p:spPr>
          <a:xfrm>
            <a:off x="12916800" y="194040"/>
            <a:ext cx="1481040" cy="76680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9"/>
          <a:stretch/>
        </p:blipFill>
        <p:spPr>
          <a:xfrm>
            <a:off x="12433320" y="7720200"/>
            <a:ext cx="2193840" cy="50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 0" descr="preencoded.png"/>
          <p:cNvPicPr/>
          <p:nvPr/>
        </p:nvPicPr>
        <p:blipFill>
          <a:blip r:embed="rId1"/>
          <a:stretch/>
        </p:blipFill>
        <p:spPr>
          <a:xfrm>
            <a:off x="8869680" y="0"/>
            <a:ext cx="5759280" cy="8228160"/>
          </a:xfrm>
          <a:prstGeom prst="rect">
            <a:avLst/>
          </a:prstGeom>
          <a:ln w="0">
            <a:noFill/>
          </a:ln>
        </p:spPr>
      </p:pic>
      <p:sp>
        <p:nvSpPr>
          <p:cNvPr id="186" name="Text 0"/>
          <p:cNvSpPr/>
          <p:nvPr/>
        </p:nvSpPr>
        <p:spPr>
          <a:xfrm>
            <a:off x="793800" y="751680"/>
            <a:ext cx="453492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Diverse Applications</a:t>
            </a:r>
            <a:endParaRPr b="0" lang="en-US" sz="35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Shape 1"/>
          <p:cNvSpPr/>
          <p:nvPr/>
        </p:nvSpPr>
        <p:spPr>
          <a:xfrm>
            <a:off x="793800" y="1590840"/>
            <a:ext cx="724320" cy="1334160"/>
          </a:xfrm>
          <a:prstGeom prst="roundRect">
            <a:avLst>
              <a:gd name="adj" fmla="val 360021"/>
            </a:avLst>
          </a:prstGeom>
          <a:solidFill>
            <a:srgbClr val="ffffff"/>
          </a:solidFill>
          <a:ln w="7620">
            <a:solidFill>
              <a:srgbClr val="dfab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2"/>
          <p:cNvSpPr/>
          <p:nvPr/>
        </p:nvSpPr>
        <p:spPr>
          <a:xfrm>
            <a:off x="1020600" y="2088360"/>
            <a:ext cx="27072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1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Text 3"/>
          <p:cNvSpPr/>
          <p:nvPr/>
        </p:nvSpPr>
        <p:spPr>
          <a:xfrm>
            <a:off x="1701000" y="1772280"/>
            <a:ext cx="292860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Body Area Networks (BAN)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Text 4"/>
          <p:cNvSpPr/>
          <p:nvPr/>
        </p:nvSpPr>
        <p:spPr>
          <a:xfrm>
            <a:off x="1701000" y="2164320"/>
            <a:ext cx="664776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c2926"/>
                </a:solidFill>
                <a:latin typeface="Inter"/>
                <a:ea typeface="Inter"/>
              </a:rPr>
              <a:t>Personal health monitoring via wearable and implanted sensors communicating health data to a central device (e.g., smartwatch or gateway).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Shape 5"/>
          <p:cNvSpPr/>
          <p:nvPr/>
        </p:nvSpPr>
        <p:spPr>
          <a:xfrm>
            <a:off x="793800" y="3107880"/>
            <a:ext cx="724320" cy="1334160"/>
          </a:xfrm>
          <a:prstGeom prst="roundRect">
            <a:avLst>
              <a:gd name="adj" fmla="val 360021"/>
            </a:avLst>
          </a:prstGeom>
          <a:solidFill>
            <a:srgbClr val="ffffff"/>
          </a:solidFill>
          <a:ln w="7620">
            <a:solidFill>
              <a:srgbClr val="dfab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 6"/>
          <p:cNvSpPr/>
          <p:nvPr/>
        </p:nvSpPr>
        <p:spPr>
          <a:xfrm>
            <a:off x="1020600" y="3605760"/>
            <a:ext cx="27072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2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Text 7"/>
          <p:cNvSpPr/>
          <p:nvPr/>
        </p:nvSpPr>
        <p:spPr>
          <a:xfrm>
            <a:off x="1701000" y="3289320"/>
            <a:ext cx="226692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Personal Peripherals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Text 8"/>
          <p:cNvSpPr/>
          <p:nvPr/>
        </p:nvSpPr>
        <p:spPr>
          <a:xfrm>
            <a:off x="1701000" y="3681720"/>
            <a:ext cx="664776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c2926"/>
                </a:solidFill>
                <a:latin typeface="Inter"/>
                <a:ea typeface="Inter"/>
              </a:rPr>
              <a:t>Connecting human interface devices (HIDs) such as wireless keyboards, mice, and audio headsets to computers and mobile devices.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Shape 9"/>
          <p:cNvSpPr/>
          <p:nvPr/>
        </p:nvSpPr>
        <p:spPr>
          <a:xfrm>
            <a:off x="793800" y="4625280"/>
            <a:ext cx="724320" cy="1334160"/>
          </a:xfrm>
          <a:prstGeom prst="roundRect">
            <a:avLst>
              <a:gd name="adj" fmla="val 360021"/>
            </a:avLst>
          </a:prstGeom>
          <a:solidFill>
            <a:srgbClr val="ffffff"/>
          </a:solidFill>
          <a:ln w="7620">
            <a:solidFill>
              <a:srgbClr val="dfab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 10"/>
          <p:cNvSpPr/>
          <p:nvPr/>
        </p:nvSpPr>
        <p:spPr>
          <a:xfrm>
            <a:off x="1020600" y="5122800"/>
            <a:ext cx="27072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3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Text 11"/>
          <p:cNvSpPr/>
          <p:nvPr/>
        </p:nvSpPr>
        <p:spPr>
          <a:xfrm>
            <a:off x="1701000" y="4806720"/>
            <a:ext cx="226692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Smart Home Control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Text 12"/>
          <p:cNvSpPr/>
          <p:nvPr/>
        </p:nvSpPr>
        <p:spPr>
          <a:xfrm>
            <a:off x="1701000" y="5198760"/>
            <a:ext cx="664776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c2926"/>
                </a:solidFill>
                <a:latin typeface="Inter"/>
                <a:ea typeface="Inter"/>
              </a:rPr>
              <a:t>Automating residential environments using ZigBee, Thread, or BLE for lighting, climate control, and security systems.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Shape 13"/>
          <p:cNvSpPr/>
          <p:nvPr/>
        </p:nvSpPr>
        <p:spPr>
          <a:xfrm>
            <a:off x="793800" y="6142320"/>
            <a:ext cx="724320" cy="1334160"/>
          </a:xfrm>
          <a:prstGeom prst="roundRect">
            <a:avLst>
              <a:gd name="adj" fmla="val 360021"/>
            </a:avLst>
          </a:prstGeom>
          <a:solidFill>
            <a:srgbClr val="ffffff"/>
          </a:solidFill>
          <a:ln w="7620">
            <a:solidFill>
              <a:srgbClr val="dfab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 14"/>
          <p:cNvSpPr/>
          <p:nvPr/>
        </p:nvSpPr>
        <p:spPr>
          <a:xfrm>
            <a:off x="1020600" y="6640200"/>
            <a:ext cx="27072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4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Text 15"/>
          <p:cNvSpPr/>
          <p:nvPr/>
        </p:nvSpPr>
        <p:spPr>
          <a:xfrm>
            <a:off x="1701000" y="6323760"/>
            <a:ext cx="273564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Precision Location (UWB)</a:t>
            </a:r>
            <a:endParaRPr b="0" lang="en-U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Text 16"/>
          <p:cNvSpPr/>
          <p:nvPr/>
        </p:nvSpPr>
        <p:spPr>
          <a:xfrm>
            <a:off x="1701000" y="6716160"/>
            <a:ext cx="664776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c2926"/>
                </a:solidFill>
                <a:latin typeface="Inter"/>
                <a:ea typeface="Inter"/>
              </a:rPr>
              <a:t>Used for highly accurate indoor positioning, access control (digital keys), and real-time asset tracking in industrial or healthcare settings.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3" name="Image 15" descr="preencoded.png"/>
          <p:cNvPicPr/>
          <p:nvPr/>
        </p:nvPicPr>
        <p:blipFill>
          <a:blip r:embed="rId2"/>
          <a:stretch/>
        </p:blipFill>
        <p:spPr>
          <a:xfrm>
            <a:off x="12916800" y="194040"/>
            <a:ext cx="1481040" cy="76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 0"/>
          <p:cNvSpPr/>
          <p:nvPr/>
        </p:nvSpPr>
        <p:spPr>
          <a:xfrm>
            <a:off x="793800" y="645480"/>
            <a:ext cx="726120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00"/>
              </a:lnSpc>
              <a:tabLst>
                <a:tab algn="l" pos="0"/>
              </a:tabLst>
            </a:pPr>
            <a:r>
              <a:rPr b="0" lang="en-US" sz="37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Conclusion and Key Takeaways</a:t>
            </a:r>
            <a:endParaRPr b="0" lang="en-US" sz="3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Shape 1"/>
          <p:cNvSpPr/>
          <p:nvPr/>
        </p:nvSpPr>
        <p:spPr>
          <a:xfrm>
            <a:off x="793800" y="1536840"/>
            <a:ext cx="13041360" cy="1463400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Shape 2"/>
          <p:cNvSpPr/>
          <p:nvPr/>
        </p:nvSpPr>
        <p:spPr>
          <a:xfrm>
            <a:off x="816480" y="1559880"/>
            <a:ext cx="769680" cy="1417680"/>
          </a:xfrm>
          <a:prstGeom prst="roundRect">
            <a:avLst>
              <a:gd name="adj" fmla="val 6943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053720" y="212472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208" name="Text 3"/>
          <p:cNvSpPr/>
          <p:nvPr/>
        </p:nvSpPr>
        <p:spPr>
          <a:xfrm>
            <a:off x="1780560" y="1752480"/>
            <a:ext cx="25182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WPAN Core Definition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Text 4"/>
          <p:cNvSpPr/>
          <p:nvPr/>
        </p:nvSpPr>
        <p:spPr>
          <a:xfrm>
            <a:off x="1780560" y="2169360"/>
            <a:ext cx="1183896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WPANs are fundamentally characterized by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short-range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, </a:t>
            </a:r>
            <a:r>
              <a:rPr b="1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low-power</a:t>
            </a: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 operation, making them efficient for personal space connectivity.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Shape 5"/>
          <p:cNvSpPr/>
          <p:nvPr/>
        </p:nvSpPr>
        <p:spPr>
          <a:xfrm>
            <a:off x="793800" y="3194640"/>
            <a:ext cx="13041360" cy="1463400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Shape 6"/>
          <p:cNvSpPr/>
          <p:nvPr/>
        </p:nvSpPr>
        <p:spPr>
          <a:xfrm>
            <a:off x="816480" y="3217320"/>
            <a:ext cx="769680" cy="1417680"/>
          </a:xfrm>
          <a:prstGeom prst="roundRect">
            <a:avLst>
              <a:gd name="adj" fmla="val 6943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053720" y="37821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213" name="Text 7"/>
          <p:cNvSpPr/>
          <p:nvPr/>
        </p:nvSpPr>
        <p:spPr>
          <a:xfrm>
            <a:off x="1780560" y="3410280"/>
            <a:ext cx="24084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Critical Tradeoffs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Text 8"/>
          <p:cNvSpPr/>
          <p:nvPr/>
        </p:nvSpPr>
        <p:spPr>
          <a:xfrm>
            <a:off x="1780560" y="3827160"/>
            <a:ext cx="1183896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Network design involves balancing three factors: range, data throughput, and power consumption—the defining characteristic of WPAN optimization.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Shape 9"/>
          <p:cNvSpPr/>
          <p:nvPr/>
        </p:nvSpPr>
        <p:spPr>
          <a:xfrm>
            <a:off x="793800" y="4852080"/>
            <a:ext cx="13041360" cy="1463400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Shape 10"/>
          <p:cNvSpPr/>
          <p:nvPr/>
        </p:nvSpPr>
        <p:spPr>
          <a:xfrm>
            <a:off x="816480" y="4875120"/>
            <a:ext cx="769680" cy="1417680"/>
          </a:xfrm>
          <a:prstGeom prst="roundRect">
            <a:avLst>
              <a:gd name="adj" fmla="val 6943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053720" y="54399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218" name="Text 11"/>
          <p:cNvSpPr/>
          <p:nvPr/>
        </p:nvSpPr>
        <p:spPr>
          <a:xfrm>
            <a:off x="1780560" y="5067720"/>
            <a:ext cx="24084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Essential Role in IoT</a:t>
            </a:r>
            <a:endParaRPr b="0" lang="en-US" sz="18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Text 12"/>
          <p:cNvSpPr/>
          <p:nvPr/>
        </p:nvSpPr>
        <p:spPr>
          <a:xfrm>
            <a:off x="1780560" y="5484600"/>
            <a:ext cx="1183896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WPAN technologies are now essential for enabling the vast array of personal, wearable, and local sensor-based Internet of Things applications.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Text 13"/>
          <p:cNvSpPr/>
          <p:nvPr/>
        </p:nvSpPr>
        <p:spPr>
          <a:xfrm>
            <a:off x="1082880" y="6750720"/>
            <a:ext cx="127522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2c2926"/>
                </a:solidFill>
                <a:latin typeface="Inter"/>
                <a:ea typeface="Inter"/>
              </a:rPr>
              <a:t>For further study, focus on the details of IEEE 802.15 sub-standards, specific BLE profile layers, Thread architecture, and the implementation of UWB localization algorithms.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Shape 14"/>
          <p:cNvSpPr/>
          <p:nvPr/>
        </p:nvSpPr>
        <p:spPr>
          <a:xfrm>
            <a:off x="793800" y="6533640"/>
            <a:ext cx="21600" cy="1049040"/>
          </a:xfrm>
          <a:prstGeom prst="rect">
            <a:avLst/>
          </a:prstGeom>
          <a:solidFill>
            <a:srgbClr val="e7bf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Image 16" descr="preencoded.png"/>
          <p:cNvPicPr/>
          <p:nvPr/>
        </p:nvPicPr>
        <p:blipFill>
          <a:blip r:embed="rId7"/>
          <a:stretch/>
        </p:blipFill>
        <p:spPr>
          <a:xfrm>
            <a:off x="12916800" y="194040"/>
            <a:ext cx="1481040" cy="76680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8"/>
          <a:stretch/>
        </p:blipFill>
        <p:spPr>
          <a:xfrm>
            <a:off x="12433320" y="7720200"/>
            <a:ext cx="2193840" cy="50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2025-10-31T15:13:19Z</dcterms:created>
  <dc:creator/>
  <dc:description/>
  <dc:language>en-US</dc:language>
  <cp:lastModifiedBy/>
  <dcterms:modified xsi:type="dcterms:W3CDTF">2025-11-08T18:12:36Z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